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57" r:id="rId5"/>
    <p:sldId id="275" r:id="rId6"/>
    <p:sldId id="261" r:id="rId7"/>
    <p:sldId id="262" r:id="rId8"/>
    <p:sldId id="263" r:id="rId9"/>
    <p:sldId id="278" r:id="rId10"/>
    <p:sldId id="280" r:id="rId11"/>
    <p:sldId id="281" r:id="rId12"/>
    <p:sldId id="265" r:id="rId13"/>
    <p:sldId id="259" r:id="rId14"/>
    <p:sldId id="266" r:id="rId15"/>
    <p:sldId id="267" r:id="rId16"/>
    <p:sldId id="276" r:id="rId17"/>
    <p:sldId id="277" r:id="rId18"/>
    <p:sldId id="270" r:id="rId19"/>
    <p:sldId id="271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9D546-BB76-4677-9E1C-E4DBA892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32AC3-7D3C-4DEB-800C-9C101F0F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38D7B-228D-4571-97DC-953C331D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06A60-EC97-43BF-A769-8657B8E7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437745-EAAB-499F-A55E-824C5F31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9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6A59C-99FE-4FCC-8227-110D687F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D90394-ED3C-4BD3-9B9C-857B35CCB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237F2-3D88-466C-A9F8-3038EBB7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29B87-F87E-4003-819B-971DE45D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58B149-572A-4A2C-80A9-1EABBB70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4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C607CF-3438-4626-AD8C-199E47515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D97D15-90D1-49E9-AB11-46C1FBEE9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C8C5B-3140-4744-88FE-A5A7F997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C77AA5-1F30-4902-A246-4B5D5356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FAC3C-26C5-4BD6-9441-E7DDB2D6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6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A1A1D-1185-400E-87DE-B593E1CC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F2A2CC-A52B-412F-9EB7-EE96EE04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D1208-B378-4D4E-BA4B-78C8E9CB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6C440-A02E-4649-B92F-1869E5EB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1122CC-2638-4991-86A6-22E28AE6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5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159FA-8FBA-4B0A-9E77-B7861432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C36231-89D7-4BD9-A147-23A4F6791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0EF10A-80E6-4722-A062-21EEF0ED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97B10E-8736-41FF-8130-77C9D44D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6AAD1-96BD-4920-B611-BB1958FA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0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7C704-5A5B-4F4D-B3A5-495CE7F9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166CF-56AC-4660-8ED9-17354BF9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15E8AA-26E5-4357-97CA-E068A795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C53480-BAF6-47F8-9AF7-1698100C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45F4D1-0886-42B3-8FB5-4BC2F610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3A5F74-A9D1-4F55-8A98-F4C7AB07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3DDF9-7B20-4FB4-85B3-4937D9AB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A99D07-09B3-474E-A66E-A0E08C8E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5EF335-D94F-4F1B-992B-57272CD0A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7D94E3-B042-4E22-91D3-4A99AFF9A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DE4642-8190-47DC-B8AB-865C197A6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EF984E-5371-4A8C-B836-7FA97AD0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BF06EE-92AC-41C4-B2C9-04224FE0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5CFB0A-751F-4E0C-9BE7-C797D695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0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A8DBE-F163-4CFB-B132-9A46396D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1DF767-870C-46B4-A9F9-C2CA15E8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9B7070-72D0-493D-9508-D5294E93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00BA15-8DA1-479D-B737-9A849993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43DA98-353F-40A2-9B01-D624EF87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27084E-FCBF-491B-A95D-84E2BFAC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A6B3E-C192-4CDD-83EF-BEA3AD9A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4B444-BE05-48B4-81EA-D48C4672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697E0-43DE-4B41-B336-B63E8F20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EB456B-5B69-47D6-A445-C89A77557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37F393-B49A-4CC7-8250-6F4737D2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120F52-BEDC-4740-AE1B-F1CD81F7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644A89-C7D2-4F12-B1EE-1BCE13F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2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50ABD-BAAE-4235-955F-CC2E5038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1DB5A3-06AA-4EFF-80AD-5D46F51CC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F3F2DD-719F-4312-A849-C96C6C053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0607B-DDBE-418A-BD99-968B2A20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28FDA5-E032-4DA4-A02C-551E78E9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E1A829-20AD-4CB7-9002-59DE2338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7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32A8FA-65C4-4142-9B54-357AC69E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72A093-2F63-4790-BF02-AED0129D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2CC90-8D88-4F24-8D19-DD901D56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CF47-276B-4841-8EAE-271D7D7B710D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4AF459-B251-4E22-9385-CA13BE7F7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23817-21ED-4415-90A4-AE9AA7A9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5CCE-ACF2-44B5-9ACB-A0AFF94A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51B4-644F-41EE-A93E-A65BFD74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683" y="-282232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Le CD généralisé </a:t>
            </a:r>
            <a:br>
              <a:rPr lang="fr-FR" b="1" dirty="0">
                <a:solidFill>
                  <a:srgbClr val="7030A0"/>
                </a:solidFill>
              </a:rPr>
            </a:br>
            <a:r>
              <a:rPr lang="fr-FR" b="1" dirty="0">
                <a:solidFill>
                  <a:srgbClr val="7030A0"/>
                </a:solidFill>
              </a:rPr>
              <a:t>de l’étable aux champs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7635F-0597-43F0-BB76-C8DD49A9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83959"/>
            <a:ext cx="5359512" cy="40169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DA6516-BA81-44D2-BA4E-C9B374F605BF}"/>
              </a:ext>
            </a:extLst>
          </p:cNvPr>
          <p:cNvSpPr txBox="1"/>
          <p:nvPr/>
        </p:nvSpPr>
        <p:spPr>
          <a:xfrm>
            <a:off x="3342571" y="2200688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Renaud Rincent</a:t>
            </a:r>
          </a:p>
          <a:p>
            <a:pPr algn="ctr"/>
            <a:r>
              <a:rPr lang="fr-FR" dirty="0"/>
              <a:t>UMR Génétique Quantitative et Evolution – Le </a:t>
            </a:r>
            <a:r>
              <a:rPr lang="fr-FR" dirty="0" err="1"/>
              <a:t>Moulon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FE45D2-D32A-40D1-AA9E-2A6C620D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4" y="97295"/>
            <a:ext cx="2023374" cy="798251"/>
          </a:xfrm>
          <a:prstGeom prst="rect">
            <a:avLst/>
          </a:prstGeom>
        </p:spPr>
      </p:pic>
      <p:pic>
        <p:nvPicPr>
          <p:cNvPr id="9" name="Picture 2" descr="LALOE Denis">
            <a:extLst>
              <a:ext uri="{FF2B5EF4-FFF2-40B4-BE49-F238E27FC236}">
                <a16:creationId xmlns:a16="http://schemas.microsoft.com/office/drawing/2014/main" id="{DE3B2801-C9F8-450E-A46C-3B995B6D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22" y="115135"/>
            <a:ext cx="2653644" cy="19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B1D0F9-44EA-44A7-AC90-6986D266B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6" y="2809949"/>
            <a:ext cx="4966060" cy="40169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EFA98A-F4AF-4B88-95AE-BB1A3D1AE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098" y="5783613"/>
            <a:ext cx="5393803" cy="6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6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6770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II/ CD généralisé et analyses factorielles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7FC867-EA5D-4BC2-B9F0-0CC1D61123AB}"/>
                  </a:ext>
                </a:extLst>
              </p:cNvPr>
              <p:cNvSpPr/>
              <p:nvPr/>
            </p:nvSpPr>
            <p:spPr>
              <a:xfrm>
                <a:off x="1577846" y="1201729"/>
                <a:ext cx="2391616" cy="612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7FC867-EA5D-4BC2-B9F0-0CC1D6112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46" y="1201729"/>
                <a:ext cx="2391616" cy="612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22C3FD6-06F9-4DFD-8999-A5FB158750B4}"/>
                  </a:ext>
                </a:extLst>
              </p:cNvPr>
              <p:cNvSpPr txBox="1"/>
              <p:nvPr/>
            </p:nvSpPr>
            <p:spPr>
              <a:xfrm>
                <a:off x="310300" y="1994189"/>
                <a:ext cx="115203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Si on interprète le CD généralisé comme la corrélation au carré entre u et û, alors on peut passer par la corrélation canonique entre A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22C3FD6-06F9-4DFD-8999-A5FB15875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00" y="1994189"/>
                <a:ext cx="11520339" cy="646331"/>
              </a:xfrm>
              <a:prstGeom prst="rect">
                <a:avLst/>
              </a:prstGeom>
              <a:blipFill>
                <a:blip r:embed="rId3"/>
                <a:stretch>
                  <a:fillRect l="-476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911FB7-4C81-42BA-B323-8B1423414385}"/>
                  </a:ext>
                </a:extLst>
              </p:cNvPr>
              <p:cNvSpPr/>
              <p:nvPr/>
            </p:nvSpPr>
            <p:spPr>
              <a:xfrm>
                <a:off x="4751887" y="1323397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𝑀𝑍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911FB7-4C81-42BA-B323-8B1423414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87" y="1323397"/>
                <a:ext cx="3102131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38A09E-FD97-47DD-BCC9-BB61DB5CF4A5}"/>
                  </a:ext>
                </a:extLst>
              </p:cNvPr>
              <p:cNvSpPr/>
              <p:nvPr/>
            </p:nvSpPr>
            <p:spPr>
              <a:xfrm>
                <a:off x="2773654" y="2774741"/>
                <a:ext cx="1742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38A09E-FD97-47DD-BCC9-BB61DB5CF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654" y="2774741"/>
                <a:ext cx="1742272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5F32E94-D8B4-4CF6-A5C9-25BF573F11D3}"/>
                  </a:ext>
                </a:extLst>
              </p:cNvPr>
              <p:cNvSpPr txBox="1"/>
              <p:nvPr/>
            </p:nvSpPr>
            <p:spPr>
              <a:xfrm>
                <a:off x="385714" y="3278294"/>
                <a:ext cx="1078776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Les vecteurs propres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baseline="-25000" dirty="0"/>
                  <a:t>k</a:t>
                </a:r>
                <a:r>
                  <a:rPr lang="fr-FR" dirty="0"/>
                  <a:t> (contrastes canoniques) et les valeurs propres associées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baseline="-25000" dirty="0"/>
                  <a:t>k</a:t>
                </a:r>
                <a:r>
                  <a:rPr lang="fr-FR" dirty="0"/>
                  <a:t> (CD canoniques).</a:t>
                </a:r>
              </a:p>
              <a:p>
                <a:endParaRPr lang="fr-FR" dirty="0"/>
              </a:p>
              <a:p>
                <a:r>
                  <a:rPr lang="fr-FR" dirty="0"/>
                  <a:t>Tout contraste x est combinaison linéaire des contrastes canoniques  :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Et, du fait des propriétés d’orthogonalité liées à la décomposition canonique, son CD est une moyenne pondérée </a:t>
                </a:r>
              </a:p>
              <a:p>
                <a:r>
                  <a:rPr lang="fr-FR" dirty="0"/>
                  <a:t>des CD canoniques :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5F32E94-D8B4-4CF6-A5C9-25BF573F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4" y="3278294"/>
                <a:ext cx="10787761" cy="2862322"/>
              </a:xfrm>
              <a:prstGeom prst="rect">
                <a:avLst/>
              </a:prstGeom>
              <a:blipFill>
                <a:blip r:embed="rId6"/>
                <a:stretch>
                  <a:fillRect l="-452" t="-1279" b="-2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CD59B12C-572E-402E-B51C-C9EE14E2C38F}"/>
              </a:ext>
            </a:extLst>
          </p:cNvPr>
          <p:cNvSpPr txBox="1"/>
          <p:nvPr/>
        </p:nvSpPr>
        <p:spPr>
          <a:xfrm>
            <a:off x="227030" y="765287"/>
            <a:ext cx="337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de corrélation canonique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5F8ECB-761D-4477-BF5B-5580690F7900}"/>
                  </a:ext>
                </a:extLst>
              </p:cNvPr>
              <p:cNvSpPr/>
              <p:nvPr/>
            </p:nvSpPr>
            <p:spPr>
              <a:xfrm>
                <a:off x="4017744" y="4325809"/>
                <a:ext cx="1468286" cy="87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5F8ECB-761D-4477-BF5B-5580690F7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4" y="4325809"/>
                <a:ext cx="1468286" cy="870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903A21-6906-4E2E-B800-321C9509067E}"/>
                  </a:ext>
                </a:extLst>
              </p:cNvPr>
              <p:cNvSpPr/>
              <p:nvPr/>
            </p:nvSpPr>
            <p:spPr>
              <a:xfrm>
                <a:off x="3969462" y="5877821"/>
                <a:ext cx="2351156" cy="732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𝐶𝐷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903A21-6906-4E2E-B800-321C95090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62" y="5877821"/>
                <a:ext cx="2351156" cy="732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80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6770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II/ CD généralisé et analyses factorielles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59B12C-572E-402E-B51C-C9EE14E2C38F}"/>
              </a:ext>
            </a:extLst>
          </p:cNvPr>
          <p:cNvSpPr txBox="1"/>
          <p:nvPr/>
        </p:nvSpPr>
        <p:spPr>
          <a:xfrm>
            <a:off x="227030" y="765287"/>
            <a:ext cx="337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de corrélation canonique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392014-E8A5-42AF-ADDD-547B2B830DE1}"/>
              </a:ext>
            </a:extLst>
          </p:cNvPr>
          <p:cNvSpPr txBox="1"/>
          <p:nvPr/>
        </p:nvSpPr>
        <p:spPr>
          <a:xfrm>
            <a:off x="385714" y="1350062"/>
            <a:ext cx="11520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la décomposition canonique réalisée, on peut obtenir n’importe quel contraste par combinaison linéaire</a:t>
            </a:r>
          </a:p>
          <a:p>
            <a:r>
              <a:rPr lang="fr-FR" dirty="0"/>
              <a:t>des contrastes canoniques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Comparaison intra-effet fixe (troupeau, famille…).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Comparaison inter-effet fixe.</a:t>
            </a:r>
          </a:p>
        </p:txBody>
      </p:sp>
    </p:spTree>
    <p:extLst>
      <p:ext uri="{BB962C8B-B14F-4D97-AF65-F5344CB8AC3E}">
        <p14:creationId xmlns:p14="http://schemas.microsoft.com/office/powerpoint/2010/main" val="210433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EE363E-4D7D-48D1-A5B0-94C4B4217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405" r="52139" b="7594"/>
          <a:stretch/>
        </p:blipFill>
        <p:spPr>
          <a:xfrm>
            <a:off x="1516929" y="963055"/>
            <a:ext cx="9371029" cy="51444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2F8CE7-D258-483E-925C-466B4ABF4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2" t="19003" r="68144" b="8419"/>
          <a:stretch/>
        </p:blipFill>
        <p:spPr>
          <a:xfrm>
            <a:off x="3016576" y="1233788"/>
            <a:ext cx="2179837" cy="25463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D07ACB-F59D-4EA2-9B82-6DD581CB75BA}"/>
              </a:ext>
            </a:extLst>
          </p:cNvPr>
          <p:cNvSpPr txBox="1"/>
          <p:nvPr/>
        </p:nvSpPr>
        <p:spPr>
          <a:xfrm>
            <a:off x="8513114" y="123378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highlight>
                  <a:srgbClr val="FF00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166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888FA4A-9A54-43C8-A296-3B055255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4" y="1060672"/>
            <a:ext cx="10515600" cy="5095031"/>
          </a:xfrm>
        </p:spPr>
        <p:txBody>
          <a:bodyPr>
            <a:normAutofit/>
          </a:bodyPr>
          <a:lstStyle/>
          <a:p>
            <a:r>
              <a:rPr lang="fr-FR" dirty="0"/>
              <a:t>Moins de problèmes de connectivité en amélioration des plantes (matériel fixé, témoins) </a:t>
            </a:r>
          </a:p>
          <a:p>
            <a:pPr marL="0" indent="0">
              <a:buNone/>
            </a:pPr>
            <a:r>
              <a:rPr lang="fr-FR" dirty="0"/>
              <a:t>	-&gt; </a:t>
            </a:r>
            <a:r>
              <a:rPr lang="fr-FR" dirty="0" err="1"/>
              <a:t>Maenhout</a:t>
            </a:r>
            <a:r>
              <a:rPr lang="fr-FR" dirty="0"/>
              <a:t> et al. (2010), choix des individus à génotyper en tenant compte du CD pour sous échantillonner données historiques.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phénotypage est le principal facteur limitant pour les plantes:</a:t>
            </a:r>
          </a:p>
          <a:p>
            <a:pPr lvl="1">
              <a:buFontTx/>
              <a:buChar char="-"/>
            </a:pPr>
            <a:r>
              <a:rPr lang="fr-FR" dirty="0"/>
              <a:t>Nombre limité de variétés cultivés par les agriculteurs</a:t>
            </a:r>
          </a:p>
          <a:p>
            <a:pPr lvl="1">
              <a:buFontTx/>
              <a:buChar char="-"/>
            </a:pPr>
            <a:r>
              <a:rPr lang="fr-FR" dirty="0"/>
              <a:t>Sélection décentralisée</a:t>
            </a:r>
          </a:p>
          <a:p>
            <a:pPr lvl="1">
              <a:buFontTx/>
              <a:buChar char="-"/>
            </a:pPr>
            <a:r>
              <a:rPr lang="fr-FR" dirty="0"/>
              <a:t>Interactions génotypes x environnements fortes (réseau d’essais)</a:t>
            </a:r>
          </a:p>
          <a:p>
            <a:pPr lvl="1">
              <a:buFontTx/>
              <a:buChar char="-"/>
            </a:pPr>
            <a:r>
              <a:rPr lang="fr-FR" dirty="0"/>
              <a:t>Phénotypage coûteux (note de panification pour le blé, qualité brassicole pour l’orge…)</a:t>
            </a:r>
          </a:p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0A46DF-B43B-48AB-A63C-A37AEC1956CD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</p:spTree>
    <p:extLst>
      <p:ext uri="{BB962C8B-B14F-4D97-AF65-F5344CB8AC3E}">
        <p14:creationId xmlns:p14="http://schemas.microsoft.com/office/powerpoint/2010/main" val="9237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888FA4A-9A54-43C8-A296-3B055255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59" y="787295"/>
            <a:ext cx="10515600" cy="586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Optimisation du jeu de calibration</a:t>
            </a:r>
            <a:r>
              <a:rPr lang="fr-FR" dirty="0"/>
              <a:t> (</a:t>
            </a:r>
            <a:r>
              <a:rPr lang="fr-FR" dirty="0" err="1"/>
              <a:t>CDmean</a:t>
            </a:r>
            <a:r>
              <a:rPr lang="fr-FR" dirty="0"/>
              <a:t>, Rincent et al. 2012)</a:t>
            </a:r>
          </a:p>
          <a:p>
            <a:pPr marL="0" indent="0">
              <a:buNone/>
            </a:pPr>
            <a:r>
              <a:rPr lang="fr-FR" i="1" dirty="0"/>
              <a:t>Quels individus phénotyper pour avoir les prédictions les plus fiables possible pour les individus cibles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</a:t>
            </a:r>
            <a:r>
              <a:rPr lang="fr-FR" dirty="0" err="1"/>
              <a:t>CDmean</a:t>
            </a:r>
            <a:r>
              <a:rPr lang="fr-FR" dirty="0"/>
              <a:t> est la moyenne des CD des contrastes entre chaque individu cible et la population moyenne.</a:t>
            </a:r>
          </a:p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0A46DF-B43B-48AB-A63C-A37AEC1956CD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A8017B-24D3-4966-8265-29F55F88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03" y="2192911"/>
            <a:ext cx="6400096" cy="33500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31691CF-7309-46FC-95C1-F9BEB02BC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31374" r="66211" b="16391"/>
          <a:stretch/>
        </p:blipFill>
        <p:spPr>
          <a:xfrm>
            <a:off x="7674010" y="1637907"/>
            <a:ext cx="4090641" cy="27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E89A35-28AA-4F27-8D3F-9D0A6515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9" y="1590238"/>
            <a:ext cx="10773149" cy="45843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C390B5-E676-4D14-86B7-D61B768E2211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0FC156-C57D-4338-AF3D-0B71F6089D2D}"/>
              </a:ext>
            </a:extLst>
          </p:cNvPr>
          <p:cNvSpPr txBox="1"/>
          <p:nvPr/>
        </p:nvSpPr>
        <p:spPr>
          <a:xfrm>
            <a:off x="2309567" y="1590238"/>
            <a:ext cx="227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Floraison, panel denté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223BAC-24CF-4606-80E7-D9FC1767F68A}"/>
              </a:ext>
            </a:extLst>
          </p:cNvPr>
          <p:cNvSpPr txBox="1"/>
          <p:nvPr/>
        </p:nvSpPr>
        <p:spPr>
          <a:xfrm>
            <a:off x="7882380" y="1590238"/>
            <a:ext cx="225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Floraison, panel corné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6CCF3-D885-422F-84EC-E551F5687BDB}"/>
              </a:ext>
            </a:extLst>
          </p:cNvPr>
          <p:cNvSpPr/>
          <p:nvPr/>
        </p:nvSpPr>
        <p:spPr>
          <a:xfrm>
            <a:off x="210531" y="787295"/>
            <a:ext cx="865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Optimisation du jeu de calibration</a:t>
            </a:r>
            <a:r>
              <a:rPr lang="fr-FR" sz="2400" dirty="0"/>
              <a:t> (</a:t>
            </a:r>
            <a:r>
              <a:rPr lang="fr-FR" sz="2400" dirty="0" err="1"/>
              <a:t>CDmean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341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50A46DF-B43B-48AB-A63C-A37AEC1956CD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A8017B-24D3-4966-8265-29F55F88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94"/>
            <a:ext cx="6004874" cy="3143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BBD9B2-824A-4056-A7BF-F95C923D1BE8}"/>
              </a:ext>
            </a:extLst>
          </p:cNvPr>
          <p:cNvSpPr/>
          <p:nvPr/>
        </p:nvSpPr>
        <p:spPr>
          <a:xfrm>
            <a:off x="210531" y="787295"/>
            <a:ext cx="865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Optimisation du jeu de calibration</a:t>
            </a:r>
            <a:r>
              <a:rPr lang="fr-FR" sz="2400" dirty="0"/>
              <a:t> (</a:t>
            </a:r>
            <a:r>
              <a:rPr lang="fr-FR" sz="2400" dirty="0" err="1"/>
              <a:t>CDmean</a:t>
            </a:r>
            <a:r>
              <a:rPr lang="fr-FR" sz="2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5F1906-4139-46B0-9076-D4979F18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67" y="3445341"/>
            <a:ext cx="6707233" cy="34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1DC249D-4007-4CE2-8F17-60B7A041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28" y="2000169"/>
            <a:ext cx="8695905" cy="34930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84814E-C4B8-4AC8-8EE6-13ECEEC2FE0B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2DB49-43A5-4CF2-9E52-6AD1B7CF7EDF}"/>
              </a:ext>
            </a:extLst>
          </p:cNvPr>
          <p:cNvSpPr/>
          <p:nvPr/>
        </p:nvSpPr>
        <p:spPr>
          <a:xfrm>
            <a:off x="210531" y="787295"/>
            <a:ext cx="11780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Optimisation du jeu de calibration</a:t>
            </a:r>
            <a:r>
              <a:rPr lang="fr-FR" sz="2400" dirty="0"/>
              <a:t> pour populations structurées (</a:t>
            </a:r>
            <a:r>
              <a:rPr lang="fr-FR" sz="2400" dirty="0" err="1"/>
              <a:t>CDpop</a:t>
            </a:r>
            <a:r>
              <a:rPr lang="fr-FR" sz="2400" dirty="0"/>
              <a:t>, Rincent et al. 2017)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7FE369-74A9-4C2B-A085-0F4378ECE576}"/>
              </a:ext>
            </a:extLst>
          </p:cNvPr>
          <p:cNvSpPr txBox="1"/>
          <p:nvPr/>
        </p:nvSpPr>
        <p:spPr>
          <a:xfrm>
            <a:off x="385714" y="1630837"/>
            <a:ext cx="923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Dans une NAM, on prédit une famille avec un jeu de calibration échantillonné parmi les 9 autres.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967B74-8B51-4545-8C70-C65B8468CB4A}"/>
              </a:ext>
            </a:extLst>
          </p:cNvPr>
          <p:cNvSpPr txBox="1"/>
          <p:nvPr/>
        </p:nvSpPr>
        <p:spPr>
          <a:xfrm>
            <a:off x="556967" y="5789629"/>
            <a:ext cx="10946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chaque objectif de prédiction (intra-famille, inter-famille) correspond un contraste, d’où l’intérêt de travailler sur </a:t>
            </a:r>
          </a:p>
          <a:p>
            <a:r>
              <a:rPr lang="fr-FR" dirty="0"/>
              <a:t>le CD généralisé.</a:t>
            </a:r>
          </a:p>
        </p:txBody>
      </p:sp>
    </p:spTree>
    <p:extLst>
      <p:ext uri="{BB962C8B-B14F-4D97-AF65-F5344CB8AC3E}">
        <p14:creationId xmlns:p14="http://schemas.microsoft.com/office/powerpoint/2010/main" val="368719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31A56A-F61D-439C-A058-52FB432B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48" y="2068974"/>
            <a:ext cx="7819528" cy="39264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3C85B8-4337-411D-B745-46D9D6DA443E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83693-B704-46C9-8F39-CFCC5C8EDA1F}"/>
              </a:ext>
            </a:extLst>
          </p:cNvPr>
          <p:cNvSpPr/>
          <p:nvPr/>
        </p:nvSpPr>
        <p:spPr>
          <a:xfrm>
            <a:off x="210531" y="787295"/>
            <a:ext cx="11205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Optimisation du jeu de calibration</a:t>
            </a:r>
            <a:r>
              <a:rPr lang="fr-FR" sz="2400" dirty="0"/>
              <a:t> pour populations structurées (</a:t>
            </a:r>
            <a:r>
              <a:rPr lang="fr-FR" sz="2400" dirty="0" err="1"/>
              <a:t>CDpop</a:t>
            </a:r>
            <a:r>
              <a:rPr lang="fr-FR" sz="2400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5BBB98-B1E7-4126-9608-EBB710ED3D2E}"/>
              </a:ext>
            </a:extLst>
          </p:cNvPr>
          <p:cNvSpPr txBox="1"/>
          <p:nvPr/>
        </p:nvSpPr>
        <p:spPr>
          <a:xfrm>
            <a:off x="1545996" y="1884308"/>
            <a:ext cx="354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Analyse en coordonnées principales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DF6C9D-84A1-46DA-9445-8FDB4D0E32D9}"/>
              </a:ext>
            </a:extLst>
          </p:cNvPr>
          <p:cNvSpPr txBox="1"/>
          <p:nvPr/>
        </p:nvSpPr>
        <p:spPr>
          <a:xfrm>
            <a:off x="5987592" y="1889243"/>
            <a:ext cx="25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Réseau d’apparentement</a:t>
            </a:r>
          </a:p>
        </p:txBody>
      </p:sp>
    </p:spTree>
    <p:extLst>
      <p:ext uri="{BB962C8B-B14F-4D97-AF65-F5344CB8AC3E}">
        <p14:creationId xmlns:p14="http://schemas.microsoft.com/office/powerpoint/2010/main" val="132740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F3C85B8-4337-411D-B745-46D9D6DA443E}"/>
              </a:ext>
            </a:extLst>
          </p:cNvPr>
          <p:cNvSpPr txBox="1"/>
          <p:nvPr/>
        </p:nvSpPr>
        <p:spPr>
          <a:xfrm>
            <a:off x="385714" y="202520"/>
            <a:ext cx="773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CD généralisé en amélioration des plantes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83693-B704-46C9-8F39-CFCC5C8EDA1F}"/>
              </a:ext>
            </a:extLst>
          </p:cNvPr>
          <p:cNvSpPr/>
          <p:nvPr/>
        </p:nvSpPr>
        <p:spPr>
          <a:xfrm>
            <a:off x="210531" y="787295"/>
            <a:ext cx="11205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Optimisation du jeu de calibration</a:t>
            </a:r>
            <a:r>
              <a:rPr lang="fr-FR" sz="2400" dirty="0"/>
              <a:t> pour prédiction multi-traits (Ben-</a:t>
            </a:r>
            <a:r>
              <a:rPr lang="fr-FR" sz="2400" dirty="0" err="1"/>
              <a:t>Sadoun</a:t>
            </a:r>
            <a:r>
              <a:rPr lang="fr-FR" sz="2400" dirty="0"/>
              <a:t> et al. 2020)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435F20-15B3-47E4-99CA-8F2FDF4EA17B}"/>
              </a:ext>
            </a:extLst>
          </p:cNvPr>
          <p:cNvSpPr txBox="1"/>
          <p:nvPr/>
        </p:nvSpPr>
        <p:spPr>
          <a:xfrm>
            <a:off x="772998" y="1395167"/>
            <a:ext cx="7452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caractère cible chère à phénotyper (qualité boulangère).</a:t>
            </a:r>
          </a:p>
          <a:p>
            <a:r>
              <a:rPr lang="fr-FR" dirty="0"/>
              <a:t>Un caractère proxy peu chère et corrélé au caractère cible (force boulangère).</a:t>
            </a:r>
          </a:p>
          <a:p>
            <a:r>
              <a:rPr lang="fr-FR" dirty="0"/>
              <a:t>Qui phénotyper pour quel caractère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BA30DB-D9C5-49B8-97BF-4769BF37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94" y="2045616"/>
            <a:ext cx="5321752" cy="48123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43FF9DE-9995-41E2-AAF3-E4C6C7E9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45" y="3878871"/>
            <a:ext cx="2412680" cy="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3A26C8-914C-4DDF-BBB6-BE47628F49A8}"/>
              </a:ext>
            </a:extLst>
          </p:cNvPr>
          <p:cNvSpPr txBox="1"/>
          <p:nvPr/>
        </p:nvSpPr>
        <p:spPr>
          <a:xfrm>
            <a:off x="385714" y="202520"/>
            <a:ext cx="4727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1993 :  l’année miraculeuse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7B0EA-ED4A-4517-BB40-2595A78ADC3B}"/>
              </a:ext>
            </a:extLst>
          </p:cNvPr>
          <p:cNvSpPr txBox="1"/>
          <p:nvPr/>
        </p:nvSpPr>
        <p:spPr>
          <a:xfrm>
            <a:off x="614879" y="1140643"/>
            <a:ext cx="4498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DEA in </a:t>
            </a:r>
            <a:r>
              <a:rPr lang="fr-FR" dirty="0" err="1"/>
              <a:t>stochastical</a:t>
            </a:r>
            <a:r>
              <a:rPr lang="fr-FR" dirty="0"/>
              <a:t> and </a:t>
            </a:r>
            <a:r>
              <a:rPr lang="fr-FR" dirty="0" err="1"/>
              <a:t>statistical</a:t>
            </a:r>
            <a:r>
              <a:rPr lang="fr-FR" dirty="0"/>
              <a:t> modeling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Publication de :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CCED71-7A91-45FB-AAFF-3AD9E0EB6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2" t="19003" r="68144" b="8419"/>
          <a:stretch/>
        </p:blipFill>
        <p:spPr>
          <a:xfrm>
            <a:off x="6004874" y="583000"/>
            <a:ext cx="5250730" cy="6133598"/>
          </a:xfrm>
          <a:prstGeom prst="rect">
            <a:avLst/>
          </a:prstGeom>
        </p:spPr>
      </p:pic>
      <p:pic>
        <p:nvPicPr>
          <p:cNvPr id="1026" name="Picture 2" descr="LALOE Denis">
            <a:extLst>
              <a:ext uri="{FF2B5EF4-FFF2-40B4-BE49-F238E27FC236}">
                <a16:creationId xmlns:a16="http://schemas.microsoft.com/office/drawing/2014/main" id="{6394A162-D96E-4D1B-9173-BB8FBC61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9" y="36231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6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79F67-8BF0-4066-BA42-A5D30D51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1" y="986640"/>
            <a:ext cx="10515600" cy="4351338"/>
          </a:xfrm>
        </p:spPr>
        <p:txBody>
          <a:bodyPr/>
          <a:lstStyle/>
          <a:p>
            <a:r>
              <a:rPr lang="fr-FR" dirty="0"/>
              <a:t>Intérêt du CD généralisé en sélection animale et végétale.</a:t>
            </a:r>
          </a:p>
          <a:p>
            <a:endParaRPr lang="fr-FR" dirty="0"/>
          </a:p>
          <a:p>
            <a:r>
              <a:rPr lang="fr-FR" dirty="0"/>
              <a:t>Richesse des échanges entre communautés animaliste, végétaliste, stat, d’autant plus depuis développement de la prédiction génomique -&gt; approches ‘</a:t>
            </a:r>
            <a:r>
              <a:rPr lang="fr-FR" dirty="0" err="1"/>
              <a:t>Omics</a:t>
            </a:r>
            <a:r>
              <a:rPr lang="fr-FR" dirty="0"/>
              <a:t>’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9B85E5-987D-4B51-838F-76202BDB3FC5}"/>
              </a:ext>
            </a:extLst>
          </p:cNvPr>
          <p:cNvSpPr txBox="1"/>
          <p:nvPr/>
        </p:nvSpPr>
        <p:spPr>
          <a:xfrm>
            <a:off x="385714" y="202520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III/ Conclusion</a:t>
            </a:r>
          </a:p>
        </p:txBody>
      </p:sp>
    </p:spTree>
    <p:extLst>
      <p:ext uri="{BB962C8B-B14F-4D97-AF65-F5344CB8AC3E}">
        <p14:creationId xmlns:p14="http://schemas.microsoft.com/office/powerpoint/2010/main" val="229162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0DF6268-D571-46C4-AC47-705E9A36F1F1}"/>
              </a:ext>
            </a:extLst>
          </p:cNvPr>
          <p:cNvSpPr txBox="1"/>
          <p:nvPr/>
        </p:nvSpPr>
        <p:spPr>
          <a:xfrm>
            <a:off x="3051020" y="1326037"/>
            <a:ext cx="539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>
                <a:solidFill>
                  <a:srgbClr val="7030A0"/>
                </a:solidFill>
              </a:rPr>
              <a:t>Merci pour votre attention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8BC71-32A1-4E55-BB60-4D9043A1CB8F}"/>
              </a:ext>
            </a:extLst>
          </p:cNvPr>
          <p:cNvSpPr txBox="1"/>
          <p:nvPr/>
        </p:nvSpPr>
        <p:spPr>
          <a:xfrm>
            <a:off x="1652830" y="2726032"/>
            <a:ext cx="84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A. </a:t>
            </a:r>
            <a:r>
              <a:rPr lang="fr-FR" dirty="0" err="1"/>
              <a:t>Charcosset</a:t>
            </a:r>
            <a:r>
              <a:rPr lang="fr-FR" dirty="0"/>
              <a:t>, L. Moreau, T. Mary-Huard, S. Ben </a:t>
            </a:r>
            <a:r>
              <a:rPr lang="fr-FR" dirty="0" err="1"/>
              <a:t>Sadoun</a:t>
            </a:r>
            <a:r>
              <a:rPr lang="fr-FR" dirty="0"/>
              <a:t>, A. Zidi, G. </a:t>
            </a:r>
            <a:r>
              <a:rPr lang="fr-FR" dirty="0" err="1"/>
              <a:t>Charmet</a:t>
            </a:r>
            <a:r>
              <a:rPr lang="fr-FR" dirty="0"/>
              <a:t>, S. Bouchet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DBC5B-224B-4196-9899-E4E5A63C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89" y="3773749"/>
            <a:ext cx="4514850" cy="17811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37F143-D163-48E6-A343-13DAA06C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03" y="3988061"/>
            <a:ext cx="43243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4497002-8FB1-46AE-B6DB-E1E42AD9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51" y="652686"/>
            <a:ext cx="6095966" cy="60002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DF6268-D571-46C4-AC47-705E9A36F1F1}"/>
              </a:ext>
            </a:extLst>
          </p:cNvPr>
          <p:cNvSpPr txBox="1"/>
          <p:nvPr/>
        </p:nvSpPr>
        <p:spPr>
          <a:xfrm>
            <a:off x="1843815" y="1289175"/>
            <a:ext cx="264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>
                <a:solidFill>
                  <a:srgbClr val="7030A0"/>
                </a:solidFill>
              </a:rPr>
              <a:t>Merci Denis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A30F40-8A6E-44D5-91FC-046D7E91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5" t="55567" r="57551" b="12666"/>
          <a:stretch/>
        </p:blipFill>
        <p:spPr>
          <a:xfrm rot="20848337">
            <a:off x="584463" y="2479250"/>
            <a:ext cx="8219328" cy="20602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E5B3BA-343F-4041-B074-160D4AE75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5" t="29450" r="55232" b="33161"/>
          <a:stretch/>
        </p:blipFill>
        <p:spPr>
          <a:xfrm rot="828978">
            <a:off x="5532705" y="3112081"/>
            <a:ext cx="5880284" cy="16155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27D920-5038-4480-9B9D-102888D96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81" t="30387" r="54227" b="50764"/>
          <a:stretch/>
        </p:blipFill>
        <p:spPr>
          <a:xfrm>
            <a:off x="2317812" y="5197416"/>
            <a:ext cx="7556376" cy="10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2F149-9D9F-410E-B4B8-C0769EF0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4" y="496445"/>
            <a:ext cx="10515600" cy="586664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En évaluation génétique on cherche à comparer les valeurs génétiques de différents individus.</a:t>
            </a:r>
          </a:p>
          <a:p>
            <a:endParaRPr lang="fr-FR" dirty="0"/>
          </a:p>
          <a:p>
            <a:r>
              <a:rPr lang="fr-FR" dirty="0"/>
              <a:t>Contrairement aux plantes, les animaux ne peuvent pas être répliqués dans différents environnements.</a:t>
            </a:r>
          </a:p>
          <a:p>
            <a:endParaRPr lang="fr-FR" dirty="0"/>
          </a:p>
          <a:p>
            <a:r>
              <a:rPr lang="fr-FR" dirty="0"/>
              <a:t>Ceci pose la question de la précision de la comparaison entre individus (d’autant plus chez les espèces avec peu d’IA).</a:t>
            </a:r>
          </a:p>
          <a:p>
            <a:endParaRPr lang="fr-FR" dirty="0"/>
          </a:p>
          <a:p>
            <a:r>
              <a:rPr lang="fr-FR" dirty="0"/>
              <a:t>Mon modèle mixte me sort toujours des prédictions, mais la comparaison de ces prédictions est-elle fiable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414459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88231C-2542-434F-A058-4B7E453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63" y="1537465"/>
            <a:ext cx="2277948" cy="5942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DED59B-2860-4EAF-8781-C3C67CD2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49" y="1335173"/>
            <a:ext cx="2501476" cy="8616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12776E-1DC7-4242-8B40-264E2A3632BD}"/>
              </a:ext>
            </a:extLst>
          </p:cNvPr>
          <p:cNvSpPr txBox="1"/>
          <p:nvPr/>
        </p:nvSpPr>
        <p:spPr>
          <a:xfrm>
            <a:off x="385714" y="202520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Le modèle animal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B1B2F2C-2EDA-4406-90E9-1E4243152B94}"/>
              </a:ext>
            </a:extLst>
          </p:cNvPr>
          <p:cNvCxnSpPr/>
          <p:nvPr/>
        </p:nvCxnSpPr>
        <p:spPr>
          <a:xfrm flipH="1">
            <a:off x="5806911" y="980388"/>
            <a:ext cx="452487" cy="4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AAB7FFD-A89B-40DB-81A8-4B8F719EB8E4}"/>
              </a:ext>
            </a:extLst>
          </p:cNvPr>
          <p:cNvSpPr txBox="1"/>
          <p:nvPr/>
        </p:nvSpPr>
        <p:spPr>
          <a:xfrm>
            <a:off x="6259398" y="714138"/>
            <a:ext cx="346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Apparentement (pedigree, </a:t>
            </a:r>
            <a:r>
              <a:rPr lang="fr-FR" dirty="0" err="1"/>
              <a:t>kinship</a:t>
            </a:r>
            <a:r>
              <a:rPr lang="fr-FR" dirty="0"/>
              <a:t>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3ACF712-FE13-4D27-B534-CFC58DDF3DF4}"/>
              </a:ext>
            </a:extLst>
          </p:cNvPr>
          <p:cNvCxnSpPr>
            <a:cxnSpLocks/>
          </p:cNvCxnSpPr>
          <p:nvPr/>
        </p:nvCxnSpPr>
        <p:spPr>
          <a:xfrm flipV="1">
            <a:off x="3140697" y="2005372"/>
            <a:ext cx="1" cy="38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7697E23-18A9-451D-9986-F30879EF0F86}"/>
              </a:ext>
            </a:extLst>
          </p:cNvPr>
          <p:cNvSpPr txBox="1"/>
          <p:nvPr/>
        </p:nvSpPr>
        <p:spPr>
          <a:xfrm>
            <a:off x="2452540" y="2365721"/>
            <a:ext cx="16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 génétique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720B13-1F54-4B5F-9DCA-5AF8DD904823}"/>
              </a:ext>
            </a:extLst>
          </p:cNvPr>
          <p:cNvSpPr txBox="1"/>
          <p:nvPr/>
        </p:nvSpPr>
        <p:spPr>
          <a:xfrm>
            <a:off x="1863340" y="866463"/>
            <a:ext cx="117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Effets fixes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2E44F9D-4FAA-463D-A2E0-EE45064EBF6F}"/>
              </a:ext>
            </a:extLst>
          </p:cNvPr>
          <p:cNvCxnSpPr>
            <a:cxnSpLocks/>
          </p:cNvCxnSpPr>
          <p:nvPr/>
        </p:nvCxnSpPr>
        <p:spPr>
          <a:xfrm>
            <a:off x="2360574" y="1120220"/>
            <a:ext cx="1" cy="47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CF10CF5C-84CF-499A-961B-64DAAF46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766" y="3429000"/>
            <a:ext cx="5671595" cy="19387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5BD427C-D516-40C5-87AE-BE2677E3BC35}"/>
              </a:ext>
            </a:extLst>
          </p:cNvPr>
          <p:cNvSpPr/>
          <p:nvPr/>
        </p:nvSpPr>
        <p:spPr>
          <a:xfrm>
            <a:off x="7954950" y="5354691"/>
            <a:ext cx="348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Laloë</a:t>
            </a:r>
            <a:r>
              <a:rPr lang="fr-FR" dirty="0"/>
              <a:t>, </a:t>
            </a:r>
            <a:r>
              <a:rPr lang="fr-FR" dirty="0" err="1"/>
              <a:t>Phocas</a:t>
            </a:r>
            <a:r>
              <a:rPr lang="fr-FR" dirty="0"/>
              <a:t> and </a:t>
            </a:r>
            <a:r>
              <a:rPr lang="fr-FR" dirty="0" err="1"/>
              <a:t>Ménissier</a:t>
            </a:r>
            <a:r>
              <a:rPr lang="fr-FR" dirty="0"/>
              <a:t> (1996)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ED6E2-8B2D-4107-BA68-6C547384488A}"/>
              </a:ext>
            </a:extLst>
          </p:cNvPr>
          <p:cNvSpPr/>
          <p:nvPr/>
        </p:nvSpPr>
        <p:spPr>
          <a:xfrm>
            <a:off x="672993" y="5973659"/>
            <a:ext cx="1077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Mon modèle mixte me sort toujours des prédictions, mais la comparaison de ces prédictions est-elle fiable ?</a:t>
            </a:r>
          </a:p>
        </p:txBody>
      </p:sp>
    </p:spTree>
    <p:extLst>
      <p:ext uri="{BB962C8B-B14F-4D97-AF65-F5344CB8AC3E}">
        <p14:creationId xmlns:p14="http://schemas.microsoft.com/office/powerpoint/2010/main" val="309596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88231C-2542-434F-A058-4B7E453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63" y="1537465"/>
            <a:ext cx="2277948" cy="5942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DED59B-2860-4EAF-8781-C3C67CD2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49" y="1335173"/>
            <a:ext cx="2501476" cy="8616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12776E-1DC7-4242-8B40-264E2A3632BD}"/>
              </a:ext>
            </a:extLst>
          </p:cNvPr>
          <p:cNvSpPr txBox="1"/>
          <p:nvPr/>
        </p:nvSpPr>
        <p:spPr>
          <a:xfrm>
            <a:off x="385714" y="202520"/>
            <a:ext cx="8012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Le CD généralisé (coefficient de détermination)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B1B2F2C-2EDA-4406-90E9-1E4243152B94}"/>
              </a:ext>
            </a:extLst>
          </p:cNvPr>
          <p:cNvCxnSpPr/>
          <p:nvPr/>
        </p:nvCxnSpPr>
        <p:spPr>
          <a:xfrm flipH="1">
            <a:off x="5806911" y="980388"/>
            <a:ext cx="452487" cy="4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AAB7FFD-A89B-40DB-81A8-4B8F719EB8E4}"/>
              </a:ext>
            </a:extLst>
          </p:cNvPr>
          <p:cNvSpPr txBox="1"/>
          <p:nvPr/>
        </p:nvSpPr>
        <p:spPr>
          <a:xfrm>
            <a:off x="6259398" y="714138"/>
            <a:ext cx="346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Apparentement (pedigree, </a:t>
            </a:r>
            <a:r>
              <a:rPr lang="fr-FR" dirty="0" err="1"/>
              <a:t>kinship</a:t>
            </a:r>
            <a:r>
              <a:rPr lang="fr-FR" dirty="0"/>
              <a:t>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3ACF712-FE13-4D27-B534-CFC58DDF3DF4}"/>
              </a:ext>
            </a:extLst>
          </p:cNvPr>
          <p:cNvCxnSpPr>
            <a:cxnSpLocks/>
          </p:cNvCxnSpPr>
          <p:nvPr/>
        </p:nvCxnSpPr>
        <p:spPr>
          <a:xfrm flipV="1">
            <a:off x="3140697" y="2005372"/>
            <a:ext cx="1" cy="38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7697E23-18A9-451D-9986-F30879EF0F86}"/>
              </a:ext>
            </a:extLst>
          </p:cNvPr>
          <p:cNvSpPr txBox="1"/>
          <p:nvPr/>
        </p:nvSpPr>
        <p:spPr>
          <a:xfrm>
            <a:off x="2452540" y="2365721"/>
            <a:ext cx="16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 génétique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720B13-1F54-4B5F-9DCA-5AF8DD904823}"/>
              </a:ext>
            </a:extLst>
          </p:cNvPr>
          <p:cNvSpPr txBox="1"/>
          <p:nvPr/>
        </p:nvSpPr>
        <p:spPr>
          <a:xfrm>
            <a:off x="1863340" y="866463"/>
            <a:ext cx="117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Effets fixes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2E44F9D-4FAA-463D-A2E0-EE45064EBF6F}"/>
              </a:ext>
            </a:extLst>
          </p:cNvPr>
          <p:cNvCxnSpPr>
            <a:cxnSpLocks/>
          </p:cNvCxnSpPr>
          <p:nvPr/>
        </p:nvCxnSpPr>
        <p:spPr>
          <a:xfrm>
            <a:off x="2360574" y="1120220"/>
            <a:ext cx="1" cy="47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B9217F7-A48C-4E85-86B7-54077269CE19}"/>
              </a:ext>
            </a:extLst>
          </p:cNvPr>
          <p:cNvSpPr txBox="1"/>
          <p:nvPr/>
        </p:nvSpPr>
        <p:spPr>
          <a:xfrm>
            <a:off x="300348" y="3524842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coefficient de détermination généralisé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2165E0-2061-4297-9B7D-5EB40FD09226}"/>
                  </a:ext>
                </a:extLst>
              </p:cNvPr>
              <p:cNvSpPr/>
              <p:nvPr/>
            </p:nvSpPr>
            <p:spPr>
              <a:xfrm>
                <a:off x="4575226" y="3380530"/>
                <a:ext cx="4061817" cy="704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𝐶𝐷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=1−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𝑀𝑍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2165E0-2061-4297-9B7D-5EB40FD0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226" y="3380530"/>
                <a:ext cx="4061817" cy="704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C5B50DC-A614-481C-94C2-24A312166015}"/>
              </a:ext>
            </a:extLst>
          </p:cNvPr>
          <p:cNvCxnSpPr/>
          <p:nvPr/>
        </p:nvCxnSpPr>
        <p:spPr>
          <a:xfrm flipH="1">
            <a:off x="7175369" y="2751675"/>
            <a:ext cx="452487" cy="4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87C1972-5AEB-4B3B-BB15-433EF69FA6BA}"/>
              </a:ext>
            </a:extLst>
          </p:cNvPr>
          <p:cNvSpPr txBox="1"/>
          <p:nvPr/>
        </p:nvSpPr>
        <p:spPr>
          <a:xfrm>
            <a:off x="7574925" y="2418922"/>
            <a:ext cx="432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Variance d’erreur de prédiction du contraste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3337056-EBBD-482D-B1D2-B6F6205CAE34}"/>
              </a:ext>
            </a:extLst>
          </p:cNvPr>
          <p:cNvCxnSpPr>
            <a:cxnSpLocks/>
          </p:cNvCxnSpPr>
          <p:nvPr/>
        </p:nvCxnSpPr>
        <p:spPr>
          <a:xfrm flipH="1" flipV="1">
            <a:off x="7175370" y="4085467"/>
            <a:ext cx="452486" cy="497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E35A01D-24F2-4002-8B78-F4AE41B814BF}"/>
              </a:ext>
            </a:extLst>
          </p:cNvPr>
          <p:cNvSpPr txBox="1"/>
          <p:nvPr/>
        </p:nvSpPr>
        <p:spPr>
          <a:xfrm>
            <a:off x="7627856" y="4334161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Variance génétique du contraste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283CEB6-223F-4E55-954E-41228D118EE8}"/>
              </a:ext>
            </a:extLst>
          </p:cNvPr>
          <p:cNvSpPr txBox="1"/>
          <p:nvPr/>
        </p:nvSpPr>
        <p:spPr>
          <a:xfrm>
            <a:off x="330723" y="4934339"/>
            <a:ext cx="939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C’est une généralisation du CD individuel.</a:t>
            </a:r>
          </a:p>
          <a:p>
            <a:r>
              <a:rPr lang="fr-FR" dirty="0"/>
              <a:t>Le CD est la corrélation au carré entre vraie valeur génétique et valeur génétique prédite.</a:t>
            </a:r>
          </a:p>
          <a:p>
            <a:r>
              <a:rPr lang="fr-FR" dirty="0"/>
              <a:t>Le CD mesure la quantité d’information apportée par les données pour la prédiction du contraste.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B067C5-2AF7-4247-8D93-2E6195C5D904}"/>
              </a:ext>
            </a:extLst>
          </p:cNvPr>
          <p:cNvSpPr txBox="1"/>
          <p:nvPr/>
        </p:nvSpPr>
        <p:spPr>
          <a:xfrm>
            <a:off x="10847648" y="3429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Laloë</a:t>
            </a:r>
            <a:r>
              <a:rPr lang="fr-FR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val="44878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883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I/ Utilisation du CD généralisé en génétique animale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95E92B-5C95-4485-8549-454E6A43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1" y="1223456"/>
            <a:ext cx="4444996" cy="30657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58A926-15A5-45C7-82D9-1B5ACF4A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07" y="1044347"/>
            <a:ext cx="6481823" cy="40569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CD1DA7-E79C-411F-BD35-36C15FF0AA9D}"/>
              </a:ext>
            </a:extLst>
          </p:cNvPr>
          <p:cNvSpPr txBox="1"/>
          <p:nvPr/>
        </p:nvSpPr>
        <p:spPr>
          <a:xfrm>
            <a:off x="10892988" y="49889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Laloë</a:t>
            </a:r>
            <a:r>
              <a:rPr lang="fr-FR" dirty="0"/>
              <a:t>, 1993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2027119-A006-45C5-ABE3-24AB6AEC5CB0}"/>
              </a:ext>
            </a:extLst>
          </p:cNvPr>
          <p:cNvSpPr/>
          <p:nvPr/>
        </p:nvSpPr>
        <p:spPr>
          <a:xfrm>
            <a:off x="6532775" y="1574274"/>
            <a:ext cx="405353" cy="31108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E882B58-95E3-4BE7-96AD-D60892BFD66E}"/>
              </a:ext>
            </a:extLst>
          </p:cNvPr>
          <p:cNvSpPr/>
          <p:nvPr/>
        </p:nvSpPr>
        <p:spPr>
          <a:xfrm>
            <a:off x="7877665" y="1574274"/>
            <a:ext cx="405353" cy="31108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6E8D40-B83F-41F3-AC29-CD4D90684C43}"/>
              </a:ext>
            </a:extLst>
          </p:cNvPr>
          <p:cNvSpPr txBox="1"/>
          <p:nvPr/>
        </p:nvSpPr>
        <p:spPr>
          <a:xfrm>
            <a:off x="857839" y="5750351"/>
            <a:ext cx="1102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CD est plus élevé quand on compare des individus présents dans le même troupeau, que des individus dans deux troupeaux différents.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1E7134-A11D-4780-A5DE-748F6CFD132D}"/>
              </a:ext>
            </a:extLst>
          </p:cNvPr>
          <p:cNvSpPr txBox="1"/>
          <p:nvPr/>
        </p:nvSpPr>
        <p:spPr>
          <a:xfrm>
            <a:off x="177241" y="675015"/>
            <a:ext cx="793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Evaluer la fiabilité des contrastes dans différents dispositifs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155010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883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I/ Utilisation du CD généralisé en génétique animale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95E92B-5C95-4485-8549-454E6A43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1" y="1223456"/>
            <a:ext cx="4444996" cy="30657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58A926-15A5-45C7-82D9-1B5ACF4A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07" y="1044347"/>
            <a:ext cx="6481823" cy="40569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CD1DA7-E79C-411F-BD35-36C15FF0AA9D}"/>
              </a:ext>
            </a:extLst>
          </p:cNvPr>
          <p:cNvSpPr txBox="1"/>
          <p:nvPr/>
        </p:nvSpPr>
        <p:spPr>
          <a:xfrm>
            <a:off x="10892988" y="49889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Laloë</a:t>
            </a:r>
            <a:r>
              <a:rPr lang="fr-FR" dirty="0"/>
              <a:t>, 1993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2027119-A006-45C5-ABE3-24AB6AEC5CB0}"/>
              </a:ext>
            </a:extLst>
          </p:cNvPr>
          <p:cNvSpPr/>
          <p:nvPr/>
        </p:nvSpPr>
        <p:spPr>
          <a:xfrm>
            <a:off x="7400041" y="1574273"/>
            <a:ext cx="405353" cy="31108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E882B58-95E3-4BE7-96AD-D60892BFD66E}"/>
              </a:ext>
            </a:extLst>
          </p:cNvPr>
          <p:cNvSpPr/>
          <p:nvPr/>
        </p:nvSpPr>
        <p:spPr>
          <a:xfrm>
            <a:off x="7877665" y="1574274"/>
            <a:ext cx="405353" cy="31108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AC446E-5059-44B0-8148-4AF72C9442A5}"/>
              </a:ext>
            </a:extLst>
          </p:cNvPr>
          <p:cNvSpPr txBox="1"/>
          <p:nvPr/>
        </p:nvSpPr>
        <p:spPr>
          <a:xfrm>
            <a:off x="292231" y="5631200"/>
            <a:ext cx="1102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CD peut être plus élevé quand on compare des individus non apparentés, que quand on compare des individus apparentés.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6469B6-7759-414D-AF07-4E86C591F611}"/>
              </a:ext>
            </a:extLst>
          </p:cNvPr>
          <p:cNvSpPr txBox="1"/>
          <p:nvPr/>
        </p:nvSpPr>
        <p:spPr>
          <a:xfrm>
            <a:off x="177241" y="675015"/>
            <a:ext cx="793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Evaluer la fiabilité des contrastes dans différents dispositifs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390015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2F149-9D9F-410E-B4B8-C0769EF0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4" y="985257"/>
            <a:ext cx="10515600" cy="509503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Identification de problèmes de </a:t>
            </a:r>
            <a:r>
              <a:rPr lang="fr-FR" dirty="0" err="1"/>
              <a:t>disconnexion</a:t>
            </a:r>
            <a:r>
              <a:rPr lang="fr-FR" dirty="0"/>
              <a:t> (« </a:t>
            </a:r>
            <a:r>
              <a:rPr lang="fr-FR" dirty="0" err="1"/>
              <a:t>disconnectedness</a:t>
            </a:r>
            <a:r>
              <a:rPr lang="fr-FR" dirty="0"/>
              <a:t> ») : CD(x) = 0</a:t>
            </a:r>
          </a:p>
          <a:p>
            <a:pPr marL="0" indent="0">
              <a:buNone/>
            </a:pPr>
            <a:r>
              <a:rPr lang="fr-FR" sz="1800" dirty="0" err="1"/>
              <a:t>Laloë</a:t>
            </a:r>
            <a:r>
              <a:rPr lang="fr-FR" sz="1800" dirty="0"/>
              <a:t>, </a:t>
            </a:r>
            <a:r>
              <a:rPr lang="fr-FR" sz="1800" dirty="0" err="1"/>
              <a:t>Phocas</a:t>
            </a:r>
            <a:r>
              <a:rPr lang="fr-FR" sz="1800" dirty="0"/>
              <a:t> and </a:t>
            </a:r>
            <a:r>
              <a:rPr lang="fr-FR" sz="1800" dirty="0" err="1"/>
              <a:t>Ménissier</a:t>
            </a:r>
            <a:r>
              <a:rPr lang="fr-FR" sz="1800" dirty="0"/>
              <a:t>, 1996</a:t>
            </a:r>
          </a:p>
          <a:p>
            <a:r>
              <a:rPr lang="fr-FR" dirty="0"/>
              <a:t>Optimisation de dispositifs expérimentaux :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883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I/ Utilisation du CD généralisé en génétique animale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F6C2BB-DB90-4020-ABBB-5528E129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66" y="3429000"/>
            <a:ext cx="5671595" cy="1938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D700C-3125-4BCD-BFC2-49E923E826E3}"/>
              </a:ext>
            </a:extLst>
          </p:cNvPr>
          <p:cNvSpPr/>
          <p:nvPr/>
        </p:nvSpPr>
        <p:spPr>
          <a:xfrm>
            <a:off x="7954950" y="5354691"/>
            <a:ext cx="348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Laloë</a:t>
            </a:r>
            <a:r>
              <a:rPr lang="fr-FR" dirty="0"/>
              <a:t>, </a:t>
            </a:r>
            <a:r>
              <a:rPr lang="fr-FR" dirty="0" err="1"/>
              <a:t>Phocas</a:t>
            </a:r>
            <a:r>
              <a:rPr lang="fr-FR" dirty="0"/>
              <a:t> and </a:t>
            </a:r>
            <a:r>
              <a:rPr lang="fr-FR" dirty="0" err="1"/>
              <a:t>Ménissier</a:t>
            </a:r>
            <a:r>
              <a:rPr lang="fr-FR" dirty="0"/>
              <a:t> (1996)</a:t>
            </a:r>
          </a:p>
        </p:txBody>
      </p:sp>
    </p:spTree>
    <p:extLst>
      <p:ext uri="{BB962C8B-B14F-4D97-AF65-F5344CB8AC3E}">
        <p14:creationId xmlns:p14="http://schemas.microsoft.com/office/powerpoint/2010/main" val="156714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2F149-9D9F-410E-B4B8-C0769EF0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4" y="985257"/>
            <a:ext cx="10515600" cy="509503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Pourquoi est-ce si important de considérer les CD en sélection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CD s’interprète donc doublement:</a:t>
            </a:r>
          </a:p>
          <a:p>
            <a:pPr lvl="1"/>
            <a:r>
              <a:rPr lang="fr-FR" dirty="0"/>
              <a:t>En statistique :  précision, gain d’information</a:t>
            </a:r>
          </a:p>
          <a:p>
            <a:pPr lvl="1"/>
            <a:r>
              <a:rPr lang="fr-FR" dirty="0"/>
              <a:t>En génétique : efficacité de la sélection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BDDDA6-3436-46EB-B3E7-D7A6DBC7B479}"/>
              </a:ext>
            </a:extLst>
          </p:cNvPr>
          <p:cNvSpPr txBox="1"/>
          <p:nvPr/>
        </p:nvSpPr>
        <p:spPr>
          <a:xfrm>
            <a:off x="385714" y="202520"/>
            <a:ext cx="883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I/ Utilisation du CD généralisé en génétique animale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FFC47A-527F-4EC6-8D5E-F42FF77D9D73}"/>
                  </a:ext>
                </a:extLst>
              </p:cNvPr>
              <p:cNvSpPr/>
              <p:nvPr/>
            </p:nvSpPr>
            <p:spPr>
              <a:xfrm>
                <a:off x="3970816" y="2308585"/>
                <a:ext cx="3345396" cy="694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32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rad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fr-FR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FFC47A-527F-4EC6-8D5E-F42FF77D9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16" y="2308585"/>
                <a:ext cx="3345396" cy="694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AC359CD-7BB8-466C-9745-D419E8067735}"/>
              </a:ext>
            </a:extLst>
          </p:cNvPr>
          <p:cNvSpPr/>
          <p:nvPr/>
        </p:nvSpPr>
        <p:spPr>
          <a:xfrm>
            <a:off x="4223208" y="2308585"/>
            <a:ext cx="2997724" cy="76455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937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974</Words>
  <Application>Microsoft Office PowerPoint</Application>
  <PresentationFormat>Grand écran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Thème Office</vt:lpstr>
      <vt:lpstr>Le CD généralisé  de l’étable aux champs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CD généralisé  de l’étable aux champs</dc:title>
  <dc:creator>renaud</dc:creator>
  <cp:lastModifiedBy>renaud</cp:lastModifiedBy>
  <cp:revision>45</cp:revision>
  <dcterms:created xsi:type="dcterms:W3CDTF">2023-03-15T09:21:28Z</dcterms:created>
  <dcterms:modified xsi:type="dcterms:W3CDTF">2023-03-29T15:33:21Z</dcterms:modified>
</cp:coreProperties>
</file>